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59" r:id="rId2"/>
    <p:sldId id="361" r:id="rId3"/>
    <p:sldId id="403" r:id="rId4"/>
    <p:sldId id="407" r:id="rId5"/>
    <p:sldId id="401" r:id="rId6"/>
    <p:sldId id="373" r:id="rId7"/>
    <p:sldId id="372" r:id="rId8"/>
    <p:sldId id="378" r:id="rId9"/>
    <p:sldId id="379" r:id="rId10"/>
    <p:sldId id="380" r:id="rId11"/>
    <p:sldId id="377" r:id="rId12"/>
    <p:sldId id="381" r:id="rId13"/>
    <p:sldId id="402" r:id="rId14"/>
    <p:sldId id="383" r:id="rId15"/>
    <p:sldId id="384" r:id="rId16"/>
    <p:sldId id="385" r:id="rId17"/>
    <p:sldId id="386" r:id="rId18"/>
    <p:sldId id="388" r:id="rId19"/>
    <p:sldId id="404" r:id="rId20"/>
    <p:sldId id="390" r:id="rId21"/>
    <p:sldId id="405" r:id="rId22"/>
    <p:sldId id="391" r:id="rId23"/>
    <p:sldId id="409" r:id="rId24"/>
    <p:sldId id="392" r:id="rId25"/>
    <p:sldId id="406" r:id="rId26"/>
    <p:sldId id="400" r:id="rId27"/>
    <p:sldId id="408" r:id="rId28"/>
    <p:sldId id="37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21" autoAdjust="0"/>
    <p:restoredTop sz="87126" autoAdjust="0"/>
  </p:normalViewPr>
  <p:slideViewPr>
    <p:cSldViewPr snapToGrid="0">
      <p:cViewPr varScale="1">
        <p:scale>
          <a:sx n="113" d="100"/>
          <a:sy n="113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2A141-8109-4B85-87A2-F0D392BDA6F8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40CC1-2D77-44C1-8A45-7A89656E8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3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D05E62-10A4-86DA-775D-2417ABB07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B22457-FB22-4AC2-8A33-C536CE159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B6B29-81EA-DB6B-3D9F-C47036A8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E4325-E9E9-4E2B-9D98-286AB6BD4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ACEDD-6739-FD4C-A42E-38A61833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16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0613D-50F4-8508-8994-D4747C45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0CAF5-35F6-4D95-217E-159626760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E0DA3-1108-1E13-915D-A3BD916B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83F5F5-617B-F4C2-C047-FBB716ED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F4752-63E2-D06D-2A7F-F152DDEB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011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656BF-DC9F-FDE8-53B7-AE713C979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405725-363D-6F26-F8D2-C30C5F344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280FE-2C14-CA3A-7CF4-9779ADED6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E6D7C-95BA-60D3-4F34-AB70F95B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87440-6A28-0AAA-B41C-820711C6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7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0F1CA-04C6-03DD-D7E8-0895BE935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1A976A-2FF3-4821-1BD3-B8A213B2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86785-AC15-EEC1-CEEB-4D628E5E2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E41E3-4CAC-EA56-74D6-DAD0CC16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8FDD18-D070-E287-70F6-3F4B7D19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91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F0985-9761-C902-6F92-637FEA00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152BE2-4607-E6DB-0944-0132F9492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117D9-EFFA-442B-4EAC-177CACCD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7F207-D413-A6D1-39F4-5FCC58BF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154629-822F-ACD6-593D-CB620E90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3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E21CB-237E-5781-0CA6-61776D13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9A88C-12F9-12C0-BD6F-B63B2EE82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CECC1-6A12-6CE1-7DEF-A101DA200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EB9B1B-A60C-9840-9E69-720522BE1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BC222-6E13-0CFC-0CCC-7607ECE5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FE437-136B-53F7-FDE6-D4501C96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7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C1153-C701-8BFA-5BB9-25572C213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269751-3434-C489-894F-4E614C6C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5FE90-8C37-067E-0A7B-B22050E06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3349E0-11B9-E8F1-761C-E9CDE0D4D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CDABD7-F999-417B-06FE-31A71618E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DD8878-8E09-93E9-F84A-597CDD09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49B263-6B9B-05D5-C06B-3F00DB04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5202F7-7D9B-ABA6-B308-5EC7427D5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075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23C21-8FAD-AE2C-AFE8-93871C7B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EA5B1E-DE7F-BA53-A2FB-34885925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9D89C3-A9B0-0980-4A03-6825FA94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0B5742-F78A-0216-1803-D898361C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15F321-3943-3613-5543-8A050905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CAE247-D961-D9C0-5917-A84CA863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096C1D-3941-F4C7-F810-B0851A25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62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C8F60-7E00-E7FB-6098-57396052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28351-84CE-D5E9-88BE-322437793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D9213-6406-15BC-2DB9-7E5AEE990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F84F4D-CCF4-CA5A-086D-DFEB0E9C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2BDFE-85CF-6724-E124-0716D3F88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7EB18E-F0DB-C4BB-EA6A-C57ECFCBC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40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80CED-3783-A246-FF30-5F57AFAB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05E62C-CCC2-878E-D57C-EE05F28ED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4BF52-D668-5826-B8B6-8B39220A3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516A13-D624-3B86-FB99-476EE0D0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A7E44-AE6C-6B89-0F93-97AE2E5C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34D09-E7DE-6B5E-CFB1-050971CD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6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5CDE02-0FB9-EDD0-6EF5-0407EBFA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AB3E3-4908-95AA-B62E-DF1D6785A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2883DB-256F-3569-3A17-F29EEDA09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CBDFB-4D60-49F8-8D48-FD3A448C7B01}" type="datetimeFigureOut">
              <a:rPr lang="ko-KR" altLang="en-US" smtClean="0"/>
              <a:t>2023-03-31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1D343-F473-4307-FD26-351E54AD5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D6449-1022-EAF0-1042-21A4ECDD0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128FB-226C-486F-94CE-8E32D7D27A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7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063" y="447619"/>
            <a:ext cx="11415873" cy="5961905"/>
            <a:chOff x="580952" y="652381"/>
            <a:chExt cx="17123810" cy="89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652381"/>
              <a:ext cx="17123810" cy="89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9974" y="1586926"/>
            <a:ext cx="4826231" cy="3683293"/>
            <a:chOff x="9389961" y="2380388"/>
            <a:chExt cx="7239346" cy="55249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9961" y="2380388"/>
              <a:ext cx="7239346" cy="552493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EAA5F7-A5E9-DC4B-836E-B5BA1B5057F5}"/>
              </a:ext>
            </a:extLst>
          </p:cNvPr>
          <p:cNvSpPr txBox="1"/>
          <p:nvPr/>
        </p:nvSpPr>
        <p:spPr>
          <a:xfrm>
            <a:off x="1228935" y="2206807"/>
            <a:ext cx="248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 DX Camp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4576E-BCC5-8334-0062-BBC502B0A032}"/>
              </a:ext>
            </a:extLst>
          </p:cNvPr>
          <p:cNvSpPr txBox="1"/>
          <p:nvPr/>
        </p:nvSpPr>
        <p:spPr>
          <a:xfrm>
            <a:off x="964142" y="2715632"/>
            <a:ext cx="50691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 컴퓨터 비전 </a:t>
            </a:r>
            <a:endParaRPr lang="en-US" altLang="ko-KR" sz="4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기초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A71181-B84C-9DBD-B7F9-87B1EEF96706}"/>
              </a:ext>
            </a:extLst>
          </p:cNvPr>
          <p:cNvSpPr txBox="1"/>
          <p:nvPr/>
        </p:nvSpPr>
        <p:spPr>
          <a:xfrm>
            <a:off x="4720252" y="4412305"/>
            <a:ext cx="131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 승 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Multi Classification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45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1809173" y="1903775"/>
            <a:ext cx="8573654" cy="377173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카테고리로 분류된 전 세계 자연경관의 이미지 데이터셋을 사용한 이미지 분류</a:t>
            </a:r>
            <a:b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45771F-4130-1E21-0498-7BDCDFF330DB}"/>
              </a:ext>
            </a:extLst>
          </p:cNvPr>
          <p:cNvSpPr txBox="1">
            <a:spLocks/>
          </p:cNvSpPr>
          <p:nvPr/>
        </p:nvSpPr>
        <p:spPr>
          <a:xfrm>
            <a:off x="2768599" y="10200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Intel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8F09FF-1E2A-1E47-7997-3F8B55B7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790" y="2759826"/>
            <a:ext cx="5138420" cy="36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42580-47D5-7B3A-3F47-E95B2A044F9F}"/>
              </a:ext>
            </a:extLst>
          </p:cNvPr>
          <p:cNvSpPr txBox="1"/>
          <p:nvPr/>
        </p:nvSpPr>
        <p:spPr>
          <a:xfrm>
            <a:off x="11451166" y="6256867"/>
            <a:ext cx="567267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altLang="ko-KR" sz="1600" b="1" dirty="0"/>
              <a:t>p76</a:t>
            </a:r>
            <a:endParaRPr lang="ko-KR" alt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269030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Basic Vision Skills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060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6798735" y="2218601"/>
            <a:ext cx="3412067" cy="377173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변환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복사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Pixel, 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해상도 이해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 그리기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변경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Masking</a:t>
            </a: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Channel 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조작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B33A9D-FC90-19D6-4C09-3D93171F85C4}"/>
              </a:ext>
            </a:extLst>
          </p:cNvPr>
          <p:cNvSpPr txBox="1">
            <a:spLocks/>
          </p:cNvSpPr>
          <p:nvPr/>
        </p:nvSpPr>
        <p:spPr>
          <a:xfrm>
            <a:off x="2768599" y="86766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9B8FE-3E68-BBC0-1FDC-9DD8F1340032}"/>
              </a:ext>
            </a:extLst>
          </p:cNvPr>
          <p:cNvSpPr txBox="1"/>
          <p:nvPr/>
        </p:nvSpPr>
        <p:spPr>
          <a:xfrm>
            <a:off x="10989734" y="6256867"/>
            <a:ext cx="1028700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85000" lnSpcReduction="10000"/>
          </a:bodyPr>
          <a:lstStyle/>
          <a:p>
            <a:pPr algn="l"/>
            <a:r>
              <a:rPr lang="en-US" altLang="ko-KR" sz="1600" b="1" dirty="0"/>
              <a:t>p96-p123</a:t>
            </a:r>
            <a:endParaRPr lang="ko-KR" altLang="en-US" sz="1600" b="1" dirty="0" err="1"/>
          </a:p>
        </p:txBody>
      </p:sp>
      <p:pic>
        <p:nvPicPr>
          <p:cNvPr id="4" name="Picture 2" descr="OpenCV - 위키백과, 우리 모두의 백과사전">
            <a:extLst>
              <a:ext uri="{FF2B5EF4-FFF2-40B4-BE49-F238E27FC236}">
                <a16:creationId xmlns:a16="http://schemas.microsoft.com/office/drawing/2014/main" id="{F5046B6E-EC69-37A2-1481-21832B9A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601" y="2583851"/>
            <a:ext cx="2235200" cy="27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5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Digits Classify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184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1788161" y="1832956"/>
            <a:ext cx="9371675" cy="377173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"/>
              </a:rPr>
              <a:t>손글씨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"/>
              </a:rPr>
              <a:t> 숫자 이미지 집합으로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Spoqa Han Sans"/>
              </a:rPr>
              <a:t>,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Spoqa Han Sans"/>
              </a:rPr>
              <a:t>머신러닝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Spoqa Han Sans"/>
              </a:rPr>
              <a:t> 분야의 트레이닝 및 테스트에 널리 사용되는 데이터셋이다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C36510-B15A-FC15-0DB5-D62D12D5871C}"/>
              </a:ext>
            </a:extLst>
          </p:cNvPr>
          <p:cNvSpPr txBox="1">
            <a:spLocks/>
          </p:cNvSpPr>
          <p:nvPr/>
        </p:nvSpPr>
        <p:spPr>
          <a:xfrm>
            <a:off x="2768599" y="86766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Classify Handwritten Digits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Efficient Handwritten Digit Recognition based on Histogram of Oriented  Gradients and SVM | Semantic Scholar">
            <a:extLst>
              <a:ext uri="{FF2B5EF4-FFF2-40B4-BE49-F238E27FC236}">
                <a16:creationId xmlns:a16="http://schemas.microsoft.com/office/drawing/2014/main" id="{00D26D8E-A868-1493-08A7-CBAE62717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3"/>
          <a:stretch/>
        </p:blipFill>
        <p:spPr bwMode="auto">
          <a:xfrm>
            <a:off x="3273367" y="2452407"/>
            <a:ext cx="5645266" cy="381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45E894-73A4-DF84-CDF5-10C3714235C9}"/>
              </a:ext>
            </a:extLst>
          </p:cNvPr>
          <p:cNvSpPr txBox="1"/>
          <p:nvPr/>
        </p:nvSpPr>
        <p:spPr>
          <a:xfrm>
            <a:off x="11311468" y="6256867"/>
            <a:ext cx="706966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altLang="ko-KR" sz="1600" b="1" dirty="0"/>
              <a:t>p127</a:t>
            </a:r>
            <a:endParaRPr lang="ko-KR" alt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211141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6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1367345" y="1615747"/>
            <a:ext cx="9155544" cy="883710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정의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영상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(Image)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 얼굴이 존재하는 위치를 알려주는 기술</a:t>
            </a:r>
            <a:endParaRPr lang="en-US" altLang="ko-KR" sz="1600" b="1" i="0" dirty="0">
              <a:solidFill>
                <a:schemeClr val="tx1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종류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600" i="0" dirty="0" err="1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haarcascade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6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DNN</a:t>
            </a:r>
            <a:r>
              <a:rPr lang="en-US" altLang="ko-KR" sz="1600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t1.daumcdn.net/cfile/tistory/2448073C544E7B7A16">
            <a:extLst>
              <a:ext uri="{FF2B5EF4-FFF2-40B4-BE49-F238E27FC236}">
                <a16:creationId xmlns:a16="http://schemas.microsoft.com/office/drawing/2014/main" id="{3481E278-FF31-A9DE-40CF-FA8496A83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727" y="3064933"/>
            <a:ext cx="2309140" cy="32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70C53E-7A43-715F-BF18-5264FB5F340B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The Face Detection Algorithm Set to Revolutionize Image Search | MIT  Technology Review">
            <a:extLst>
              <a:ext uri="{FF2B5EF4-FFF2-40B4-BE49-F238E27FC236}">
                <a16:creationId xmlns:a16="http://schemas.microsoft.com/office/drawing/2014/main" id="{5665E6EC-59F7-0E74-1F1E-B50F1317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45" y="3064933"/>
            <a:ext cx="5715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ED1EB-8B61-BA4A-F9C6-06B9990B1CBB}"/>
              </a:ext>
            </a:extLst>
          </p:cNvPr>
          <p:cNvSpPr txBox="1"/>
          <p:nvPr/>
        </p:nvSpPr>
        <p:spPr>
          <a:xfrm>
            <a:off x="11294534" y="6256867"/>
            <a:ext cx="723900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altLang="ko-KR" sz="1600" b="1" dirty="0"/>
              <a:t>p148</a:t>
            </a:r>
            <a:endParaRPr lang="ko-KR" alt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4053119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508002" y="2057400"/>
            <a:ext cx="6808514" cy="3636818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 dirty="0" err="1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Haar</a:t>
            </a:r>
            <a:r>
              <a:rPr lang="en-US" altLang="ko-KR" sz="1600" b="1" dirty="0">
                <a:solidFill>
                  <a:schemeClr val="tx1"/>
                </a:solidFill>
                <a:latin typeface="Noto Sans" panose="020B0502040504020204" pitchFamily="34" charset="0"/>
              </a:rPr>
              <a:t>: </a:t>
            </a:r>
            <a:r>
              <a:rPr lang="en-US" altLang="ko-KR" sz="16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opencv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에서는 </a:t>
            </a:r>
            <a:r>
              <a:rPr lang="en-US" altLang="ko-KR" sz="16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haar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 feature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를 이용한 얼굴인식 코드를 제공한다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. </a:t>
            </a:r>
            <a:r>
              <a:rPr lang="en-US" altLang="ko-KR" sz="16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haar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 feature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는 영상에서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object detection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을 하기 위해 나온 것으로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2001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년에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"Rapid Object Detection using a Boosted Cascade of Simple Features"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라는 논문에서 제안되었다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아래와 같은 커널을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convolution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연산을 통해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feature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를 구한다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.</a:t>
            </a: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 dirty="0" err="1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Haar</a:t>
            </a:r>
            <a:r>
              <a:rPr lang="en-US" altLang="ko-KR" sz="1600" b="1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 Cascade Classifier: </a:t>
            </a:r>
            <a:r>
              <a:rPr lang="en-US" altLang="ko-KR" sz="1600" b="0" i="0" dirty="0" err="1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haar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 cascade classifier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는 영상을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windowing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하면서 </a:t>
            </a:r>
            <a:r>
              <a:rPr lang="en-US" altLang="ko-KR" sz="1600" b="0" i="0" dirty="0" err="1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haar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 feature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들을 순차적으로 여러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stage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로 검사하여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face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가 아니면 이후는 보지도 않고 버려 버린다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.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모든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feature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를 연산할 필요가 없으므로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연산량이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 대폭 줄어든다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Noto Sans" panose="020B0502040504020204" pitchFamily="34" charset="0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F160F9-1F71-2C2B-78D1-70CE578C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515" y="1898826"/>
            <a:ext cx="4295396" cy="225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A0ADFB-7507-31E7-69E7-5105A1BD7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64" y="4360972"/>
            <a:ext cx="1644699" cy="20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4F55201-C0BE-57E5-D85A-854AE687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508" y="4506190"/>
            <a:ext cx="2102747" cy="1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4B6BFD0-7B57-368E-0C7B-E21E1FFAA82C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Detection(</a:t>
            </a:r>
            <a:r>
              <a:rPr lang="en-US" altLang="ko-KR" sz="3200" b="1" i="0" dirty="0" err="1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haarcascade</a:t>
            </a:r>
            <a:r>
              <a:rPr lang="en-US" altLang="ko-KR" sz="32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191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18AE0F9-D65D-9769-AFBC-CF8B9DF1CABA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Detection(</a:t>
            </a:r>
            <a:r>
              <a:rPr lang="en-US" altLang="ko-KR" sz="3200" b="1" i="0" dirty="0" err="1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haarcascade</a:t>
            </a:r>
            <a:r>
              <a:rPr lang="en-US" altLang="ko-KR" sz="32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9EF20-B1A1-39B4-FE8B-7151319ACE14}"/>
              </a:ext>
            </a:extLst>
          </p:cNvPr>
          <p:cNvSpPr txBox="1"/>
          <p:nvPr/>
        </p:nvSpPr>
        <p:spPr>
          <a:xfrm>
            <a:off x="969472" y="1818701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https://github.com/opencv/opencv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2650FC-EAB7-70D7-AD0E-8E089B83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34" y="2647045"/>
            <a:ext cx="4000255" cy="2528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AF28E4-B1B7-D306-C311-14B2FE5521A4}"/>
              </a:ext>
            </a:extLst>
          </p:cNvPr>
          <p:cNvSpPr txBox="1"/>
          <p:nvPr/>
        </p:nvSpPr>
        <p:spPr>
          <a:xfrm>
            <a:off x="5591349" y="1718916"/>
            <a:ext cx="6095306" cy="171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Github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에 들어가서 압축파일 다운로드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압축 해제 후 해당 위치로 이동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Noto Sans" panose="020B0502040204020203" pitchFamily="34" charset="0"/>
              </a:rPr>
              <a:t> -&gt; 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opencv-4.x/opencv-4.x/data</a:t>
            </a:r>
            <a:r>
              <a:rPr lang="en-US" altLang="ko-KR" dirty="0">
                <a:latin typeface="Noto Sans" panose="020B0502040204020203" pitchFamily="34" charset="0"/>
              </a:rPr>
              <a:t>/</a:t>
            </a:r>
            <a:r>
              <a:rPr lang="en-US" altLang="ko-KR" sz="18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haarcascades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F84053A-5170-73A3-A15E-37DE4578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51" y="3136846"/>
            <a:ext cx="3836942" cy="32477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BE0F01-ACAE-1603-A940-0DEBB297068A}"/>
              </a:ext>
            </a:extLst>
          </p:cNvPr>
          <p:cNvSpPr/>
          <p:nvPr/>
        </p:nvSpPr>
        <p:spPr>
          <a:xfrm>
            <a:off x="6412651" y="3911138"/>
            <a:ext cx="3745502" cy="19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6F86B1-6403-87B4-21FB-8FC2D2B8CE0E}"/>
              </a:ext>
            </a:extLst>
          </p:cNvPr>
          <p:cNvSpPr/>
          <p:nvPr/>
        </p:nvSpPr>
        <p:spPr>
          <a:xfrm>
            <a:off x="6412651" y="3336979"/>
            <a:ext cx="3745502" cy="19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70B054-9406-99ED-F425-3B5FAAF3A909}"/>
              </a:ext>
            </a:extLst>
          </p:cNvPr>
          <p:cNvSpPr/>
          <p:nvPr/>
        </p:nvSpPr>
        <p:spPr>
          <a:xfrm>
            <a:off x="3319276" y="4910855"/>
            <a:ext cx="1614328" cy="19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18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314" y="440754"/>
            <a:ext cx="12190476" cy="6819047"/>
            <a:chOff x="556971" y="661130"/>
            <a:chExt cx="18285714" cy="102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971" y="661130"/>
              <a:ext cx="18285714" cy="102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7200" y="440754"/>
            <a:ext cx="11415873" cy="5961905"/>
            <a:chOff x="580952" y="661130"/>
            <a:chExt cx="17123810" cy="8942857"/>
          </a:xfrm>
          <a:solidFill>
            <a:schemeClr val="bg1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52" y="661130"/>
              <a:ext cx="17123810" cy="8942857"/>
            </a:xfrm>
            <a:prstGeom prst="rect">
              <a:avLst/>
            </a:prstGeom>
            <a:grpFill/>
          </p:spPr>
        </p:pic>
      </p:grpSp>
      <p:grpSp>
        <p:nvGrpSpPr>
          <p:cNvPr id="1003" name="그룹 1003"/>
          <p:cNvGrpSpPr/>
          <p:nvPr/>
        </p:nvGrpSpPr>
        <p:grpSpPr>
          <a:xfrm>
            <a:off x="8678764" y="842328"/>
            <a:ext cx="3124517" cy="5568651"/>
            <a:chOff x="13018146" y="1263492"/>
            <a:chExt cx="4686775" cy="83529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8146" y="1263492"/>
              <a:ext cx="4686775" cy="83529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199" y="839003"/>
            <a:ext cx="11415873" cy="19047"/>
            <a:chOff x="581882" y="1258503"/>
            <a:chExt cx="17123810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109" y="569713"/>
            <a:ext cx="582744" cy="159731"/>
            <a:chOff x="16573663" y="854568"/>
            <a:chExt cx="874116" cy="2395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573663" y="854568"/>
              <a:ext cx="239597" cy="239597"/>
              <a:chOff x="16573663" y="854568"/>
              <a:chExt cx="239597" cy="23959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573663" y="854568"/>
                <a:ext cx="239597" cy="239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86276" y="854568"/>
              <a:ext cx="239597" cy="239597"/>
              <a:chOff x="16886276" y="854568"/>
              <a:chExt cx="239597" cy="23959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86276" y="854568"/>
                <a:ext cx="239597" cy="239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208181" y="854568"/>
              <a:ext cx="239597" cy="239597"/>
              <a:chOff x="17208181" y="854568"/>
              <a:chExt cx="239597" cy="239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208181" y="854568"/>
                <a:ext cx="239597" cy="23959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8685114" y="838782"/>
            <a:ext cx="19047" cy="5555555"/>
            <a:chOff x="13027670" y="1258172"/>
            <a:chExt cx="28571" cy="83333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7670" y="1258172"/>
              <a:ext cx="28571" cy="833333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48E084-4650-78CC-A9A2-A9E982580053}"/>
              </a:ext>
            </a:extLst>
          </p:cNvPr>
          <p:cNvGrpSpPr/>
          <p:nvPr/>
        </p:nvGrpSpPr>
        <p:grpSpPr>
          <a:xfrm>
            <a:off x="1004787" y="999872"/>
            <a:ext cx="3487687" cy="759310"/>
            <a:chOff x="5638800" y="1485900"/>
            <a:chExt cx="5231530" cy="113896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053F15-E749-D823-B524-31C0544BBD4F}"/>
                </a:ext>
              </a:extLst>
            </p:cNvPr>
            <p:cNvSpPr txBox="1"/>
            <p:nvPr/>
          </p:nvSpPr>
          <p:spPr>
            <a:xfrm>
              <a:off x="6756953" y="1630114"/>
              <a:ext cx="4113377" cy="75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67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강의 개요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1C4B76-5B6E-84E4-3DF2-DD4BFF63D16E}"/>
                </a:ext>
              </a:extLst>
            </p:cNvPr>
            <p:cNvSpPr txBox="1"/>
            <p:nvPr/>
          </p:nvSpPr>
          <p:spPr>
            <a:xfrm>
              <a:off x="5638800" y="1485900"/>
              <a:ext cx="1200174" cy="113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334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4334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84BF39C-6550-F303-0C80-D729DDCAB77F}"/>
              </a:ext>
            </a:extLst>
          </p:cNvPr>
          <p:cNvSpPr txBox="1"/>
          <p:nvPr/>
        </p:nvSpPr>
        <p:spPr>
          <a:xfrm>
            <a:off x="457200" y="500142"/>
            <a:ext cx="19304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67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 DX Camp</a:t>
            </a:r>
            <a:endParaRPr lang="ko-KR" altLang="en-US" sz="146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0">
            <a:extLst>
              <a:ext uri="{FF2B5EF4-FFF2-40B4-BE49-F238E27FC236}">
                <a16:creationId xmlns:a16="http://schemas.microsoft.com/office/drawing/2014/main" id="{2F4C2EF4-44AE-4F34-8FFD-D91161D55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67963"/>
              </p:ext>
            </p:extLst>
          </p:nvPr>
        </p:nvGraphicFramePr>
        <p:xfrm>
          <a:off x="1305859" y="1997147"/>
          <a:ext cx="6914776" cy="3896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446">
                  <a:extLst>
                    <a:ext uri="{9D8B030D-6E8A-4147-A177-3AD203B41FA5}">
                      <a16:colId xmlns:a16="http://schemas.microsoft.com/office/drawing/2014/main" val="2275023617"/>
                    </a:ext>
                  </a:extLst>
                </a:gridCol>
                <a:gridCol w="5504330">
                  <a:extLst>
                    <a:ext uri="{9D8B030D-6E8A-4147-A177-3AD203B41FA5}">
                      <a16:colId xmlns:a16="http://schemas.microsoft.com/office/drawing/2014/main" val="2318792885"/>
                    </a:ext>
                  </a:extLst>
                </a:gridCol>
              </a:tblGrid>
              <a:tr h="625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교육명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딥러닝 컴퓨터 비전 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21212"/>
                  </a:ext>
                </a:extLst>
              </a:tr>
              <a:tr h="63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강사명</a:t>
                      </a:r>
                      <a:endParaRPr lang="ko-KR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노 승 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86726"/>
                  </a:ext>
                </a:extLst>
              </a:tr>
              <a:tr h="1552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교육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딥러닝의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비전 각 분야의 대표 모델에 대한 이해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트랜스포머 관련 비전 모델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49710"/>
                  </a:ext>
                </a:extLst>
              </a:tr>
              <a:tr h="530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교육 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DX Camp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참가자 중 수강 희망자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51785"/>
                  </a:ext>
                </a:extLst>
              </a:tr>
              <a:tr h="550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일 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 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x 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 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 12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283249"/>
                  </a:ext>
                </a:extLst>
              </a:tr>
            </a:tbl>
          </a:graphicData>
        </a:graphic>
      </p:graphicFrame>
      <p:pic>
        <p:nvPicPr>
          <p:cNvPr id="10" name="Picture 2" descr="알라딘: 무조건 따라하는 딥러닝 컴퓨터 비전">
            <a:extLst>
              <a:ext uri="{FF2B5EF4-FFF2-40B4-BE49-F238E27FC236}">
                <a16:creationId xmlns:a16="http://schemas.microsoft.com/office/drawing/2014/main" id="{59803321-2091-05F4-9C63-AA58D5F5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52" y="2477310"/>
            <a:ext cx="2119766" cy="2899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09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508002" y="2057401"/>
            <a:ext cx="5556134" cy="1125754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 모델을 사용한 얼굴 인식 기법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DeepSleep] 딥러닝 스터디 1주차">
            <a:extLst>
              <a:ext uri="{FF2B5EF4-FFF2-40B4-BE49-F238E27FC236}">
                <a16:creationId xmlns:a16="http://schemas.microsoft.com/office/drawing/2014/main" id="{66277670-44B3-2DD2-6EE3-34BB1DBA2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06"/>
          <a:stretch/>
        </p:blipFill>
        <p:spPr bwMode="auto">
          <a:xfrm>
            <a:off x="1575327" y="3294677"/>
            <a:ext cx="3984914" cy="276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03. Yolo V2 - Deep Learning Bible - 4. Object Detection - 한글">
            <a:extLst>
              <a:ext uri="{FF2B5EF4-FFF2-40B4-BE49-F238E27FC236}">
                <a16:creationId xmlns:a16="http://schemas.microsoft.com/office/drawing/2014/main" id="{47F4976D-48DF-AED1-2711-853DC2238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15" y="1680717"/>
            <a:ext cx="3541195" cy="148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fficientDet: When Object Detection Meets Scalability and Efficiency | by  Aniket Maurya | Towards AI">
            <a:extLst>
              <a:ext uri="{FF2B5EF4-FFF2-40B4-BE49-F238E27FC236}">
                <a16:creationId xmlns:a16="http://schemas.microsoft.com/office/drawing/2014/main" id="{D1499044-531D-C6C2-6F3C-F5267B5D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60" y="3286088"/>
            <a:ext cx="4224306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AS-FCOS: Efficient Search for Object Detection Architectures | SpringerLink">
            <a:extLst>
              <a:ext uri="{FF2B5EF4-FFF2-40B4-BE49-F238E27FC236}">
                <a16:creationId xmlns:a16="http://schemas.microsoft.com/office/drawing/2014/main" id="{B5347800-2DDD-C562-EC31-53D1EB74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566" y="4956136"/>
            <a:ext cx="4045094" cy="139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D5400819-4A57-30A0-2074-FDFFDB6359F7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Detection(</a:t>
            </a:r>
            <a:r>
              <a:rPr lang="en-US" altLang="ko-KR" sz="32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DNN</a:t>
            </a:r>
            <a:r>
              <a:rPr lang="en-US" altLang="ko-KR" sz="32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96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3B17B55-D0E2-BE2F-2F68-6B3F70C30589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Face Detection(</a:t>
            </a:r>
            <a:r>
              <a:rPr lang="en-US" altLang="ko-KR" sz="32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DNN</a:t>
            </a:r>
            <a:r>
              <a:rPr lang="en-US" altLang="ko-KR" sz="3200" b="1" i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module)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ABF999-E878-EEDE-DDD5-FDB9C6C2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2" y="3277940"/>
            <a:ext cx="3835324" cy="28239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36782C-BC6D-6966-5832-4D4F9AB82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53" y="3632460"/>
            <a:ext cx="4672021" cy="11101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A7A1A-7726-B602-F473-5BACF00E492D}"/>
              </a:ext>
            </a:extLst>
          </p:cNvPr>
          <p:cNvSpPr txBox="1"/>
          <p:nvPr/>
        </p:nvSpPr>
        <p:spPr>
          <a:xfrm>
            <a:off x="1140499" y="1506878"/>
            <a:ext cx="7558770" cy="2125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https://github.com/gopinath-balu/computer_vision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Github</a:t>
            </a:r>
            <a:r>
              <a:rPr lang="ko-KR" altLang="en-US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에 들어가서 압축파일 다운로드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압축 해제 후 해당 위치로 이동</a:t>
            </a: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altLang="ko-KR" dirty="0">
                <a:latin typeface="Noto Sans" panose="020B0502040204020203" pitchFamily="34" charset="0"/>
              </a:rPr>
              <a:t> -&gt; </a:t>
            </a:r>
            <a:r>
              <a:rPr lang="en-US" altLang="ko-KR" sz="18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computer_vision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-master/</a:t>
            </a:r>
            <a:r>
              <a:rPr lang="en-US" altLang="ko-KR" sz="1800" b="0" i="0" dirty="0" err="1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computer_vision</a:t>
            </a:r>
            <a:r>
              <a:rPr lang="en-US" altLang="ko-KR" sz="1800" b="0" i="0" dirty="0">
                <a:solidFill>
                  <a:schemeClr val="tx1"/>
                </a:solidFill>
                <a:effectLst/>
                <a:latin typeface="Noto Sans" panose="020B0502040204020203" pitchFamily="34" charset="0"/>
              </a:rPr>
              <a:t>-master/CAFFE_DNN</a:t>
            </a:r>
          </a:p>
          <a:p>
            <a:pPr algn="l">
              <a:lnSpc>
                <a:spcPct val="150000"/>
              </a:lnSpc>
            </a:pPr>
            <a:endParaRPr lang="en-US" altLang="ko-KR" sz="1800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13EA66-2BAB-3762-A3EA-1C5284799BC4}"/>
              </a:ext>
            </a:extLst>
          </p:cNvPr>
          <p:cNvSpPr/>
          <p:nvPr/>
        </p:nvSpPr>
        <p:spPr>
          <a:xfrm>
            <a:off x="6134175" y="3946576"/>
            <a:ext cx="4373112" cy="211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6A85BE-DB34-30C0-4B25-5BBC437C1847}"/>
              </a:ext>
            </a:extLst>
          </p:cNvPr>
          <p:cNvSpPr/>
          <p:nvPr/>
        </p:nvSpPr>
        <p:spPr>
          <a:xfrm>
            <a:off x="6134175" y="4171304"/>
            <a:ext cx="4373112" cy="211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A16FB5-9112-C53C-1562-77F7DD09B34D}"/>
              </a:ext>
            </a:extLst>
          </p:cNvPr>
          <p:cNvSpPr/>
          <p:nvPr/>
        </p:nvSpPr>
        <p:spPr>
          <a:xfrm>
            <a:off x="3856184" y="5841880"/>
            <a:ext cx="1854660" cy="199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5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r>
              <a:rPr lang="en-US" altLang="ko-KR" sz="30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(YOLO)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01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roduction to the YOLO Family - PyImageSearch">
            <a:extLst>
              <a:ext uri="{FF2B5EF4-FFF2-40B4-BE49-F238E27FC236}">
                <a16:creationId xmlns:a16="http://schemas.microsoft.com/office/drawing/2014/main" id="{02408F0B-ED63-5F9A-E4FC-9A1959B56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466" y="2254251"/>
            <a:ext cx="7349067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54BAA72-209B-8E3B-69F1-96B0F52D0025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 Family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51F4E-9450-CDCD-BE3B-4635A01CE72F}"/>
              </a:ext>
            </a:extLst>
          </p:cNvPr>
          <p:cNvSpPr txBox="1"/>
          <p:nvPr/>
        </p:nvSpPr>
        <p:spPr>
          <a:xfrm>
            <a:off x="1481666" y="1477594"/>
            <a:ext cx="958426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Yolo(You </a:t>
            </a:r>
            <a:r>
              <a:rPr lang="en-US" altLang="ko-KR" sz="1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Onlu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Look Once)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약자로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one-stage-detection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방법을 고안해 실시간 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가능하도록 만든 모델이다</a:t>
            </a: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6B50D-A494-BB0D-003A-061A6AE6AF4C}"/>
              </a:ext>
            </a:extLst>
          </p:cNvPr>
          <p:cNvSpPr txBox="1"/>
          <p:nvPr/>
        </p:nvSpPr>
        <p:spPr>
          <a:xfrm>
            <a:off x="177799" y="6406817"/>
            <a:ext cx="66717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참고 블로그</a:t>
            </a:r>
            <a:r>
              <a:rPr lang="en-US" altLang="ko-KR" sz="1000" dirty="0"/>
              <a:t>: </a:t>
            </a:r>
            <a:r>
              <a:rPr lang="ko-KR" altLang="en-US" sz="1000" dirty="0"/>
              <a:t>https://velog.io/@now2466/YOLO-Series-%EB%B9%84%EA%B5%90-%EB%B6%84%EC%84%9D</a:t>
            </a:r>
          </a:p>
        </p:txBody>
      </p:sp>
    </p:spTree>
    <p:extLst>
      <p:ext uri="{BB962C8B-B14F-4D97-AF65-F5344CB8AC3E}">
        <p14:creationId xmlns:p14="http://schemas.microsoft.com/office/powerpoint/2010/main" val="161159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217823" y="6406817"/>
            <a:ext cx="8843817" cy="280624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 블로그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https://woochan-autobiography.tistory.com/925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859C22C-8484-0E4F-7B26-3EA545968D8B}"/>
              </a:ext>
            </a:extLst>
          </p:cNvPr>
          <p:cNvSpPr txBox="1">
            <a:spLocks/>
          </p:cNvSpPr>
          <p:nvPr/>
        </p:nvSpPr>
        <p:spPr>
          <a:xfrm>
            <a:off x="2768599" y="756143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Yolo v3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83E462-0010-0DEB-457C-6B92F99C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97" y="2556812"/>
            <a:ext cx="6015138" cy="33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3A0DDA2-5DFA-616A-4A93-6F0D03835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4" y="2833158"/>
            <a:ext cx="32575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B0CBE-6152-5EC5-42EC-9745913EAC3A}"/>
              </a:ext>
            </a:extLst>
          </p:cNvPr>
          <p:cNvSpPr txBox="1"/>
          <p:nvPr/>
        </p:nvSpPr>
        <p:spPr>
          <a:xfrm>
            <a:off x="1481666" y="1653638"/>
            <a:ext cx="9584266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Yolo v2</a:t>
            </a:r>
            <a:r>
              <a:rPr lang="ko-KR" altLang="en-US" sz="1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'little design changes’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된 모델</a:t>
            </a:r>
            <a:endParaRPr lang="en-US" altLang="ko-KR" sz="1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802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L] SSD(Single Shot Detector) Object Detection 모델">
            <a:extLst>
              <a:ext uri="{FF2B5EF4-FFF2-40B4-BE49-F238E27FC236}">
                <a16:creationId xmlns:a16="http://schemas.microsoft.com/office/drawing/2014/main" id="{115C97AE-03B0-D06E-C16F-E93E84407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329" y="1907772"/>
            <a:ext cx="9197341" cy="334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474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590800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Transformer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79364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71B5E72-32F4-012F-1CE3-E6DFD9EE6245}"/>
              </a:ext>
            </a:extLst>
          </p:cNvPr>
          <p:cNvSpPr txBox="1">
            <a:spLocks/>
          </p:cNvSpPr>
          <p:nvPr/>
        </p:nvSpPr>
        <p:spPr>
          <a:xfrm>
            <a:off x="689054" y="1751376"/>
            <a:ext cx="10510628" cy="1379676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인코더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디코더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형태의 </a:t>
            </a:r>
            <a:r>
              <a:rPr lang="ko-KR" altLang="en-US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딥러닝으로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+mn-ea"/>
              </a:rPr>
              <a:t>디코더에서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출력 단어를 예측하는 매 시점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(time step)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마다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인코더에서의 전체 입력 문장을 다시 한 번 참고한다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그리고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 전체 입력 문장을 전부 다 동일한 비율로 참고하는 것이 아니라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해당 시점에서 예측해야 할 단어와 연관이 있는 입력 단어 부분을 좀 더 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+mn-ea"/>
              </a:rPr>
              <a:t>집중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+mn-ea"/>
              </a:rPr>
              <a:t>(attention)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해서 보게 된다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074" name="Picture 2" descr="20200226: CNN - Attention (Keras, Pytorch) : 네이버 블로그">
            <a:extLst>
              <a:ext uri="{FF2B5EF4-FFF2-40B4-BE49-F238E27FC236}">
                <a16:creationId xmlns:a16="http://schemas.microsoft.com/office/drawing/2014/main" id="{9C5601BB-D8E8-2887-5C34-1EC84310E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25"/>
          <a:stretch/>
        </p:blipFill>
        <p:spPr bwMode="auto">
          <a:xfrm>
            <a:off x="2286000" y="3225800"/>
            <a:ext cx="7620000" cy="319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5ED76BD-9CB9-F432-15A0-313E03031149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어텐션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메커니즘</a:t>
            </a:r>
          </a:p>
        </p:txBody>
      </p:sp>
    </p:spTree>
    <p:extLst>
      <p:ext uri="{BB962C8B-B14F-4D97-AF65-F5344CB8AC3E}">
        <p14:creationId xmlns:p14="http://schemas.microsoft.com/office/powerpoint/2010/main" val="3076850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트랜스포머</a:t>
            </a:r>
          </a:p>
        </p:txBody>
      </p:sp>
      <p:pic>
        <p:nvPicPr>
          <p:cNvPr id="4098" name="Picture 2" descr="Transformer (Attention Is All You Need) 구현하기 (3/3) | Reinforce NLP">
            <a:extLst>
              <a:ext uri="{FF2B5EF4-FFF2-40B4-BE49-F238E27FC236}">
                <a16:creationId xmlns:a16="http://schemas.microsoft.com/office/drawing/2014/main" id="{BB4E898B-CC00-7A23-DA03-A5929EF1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51" y="2671312"/>
            <a:ext cx="3054749" cy="340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5A6C87-40A8-2856-8870-B29300FF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542" y="3235100"/>
            <a:ext cx="4103537" cy="22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 - rishigami/Swin-Transformer-TF: Tensorflow implementation of Swin  Transformer model.">
            <a:extLst>
              <a:ext uri="{FF2B5EF4-FFF2-40B4-BE49-F238E27FC236}">
                <a16:creationId xmlns:a16="http://schemas.microsoft.com/office/drawing/2014/main" id="{F605F667-1687-F9FF-0C1E-C6A4A5D47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62" y="3355751"/>
            <a:ext cx="3706153" cy="203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29628-E50C-3DC1-BD2E-A407564285AD}"/>
              </a:ext>
            </a:extLst>
          </p:cNvPr>
          <p:cNvSpPr txBox="1"/>
          <p:nvPr/>
        </p:nvSpPr>
        <p:spPr>
          <a:xfrm>
            <a:off x="1473199" y="6078095"/>
            <a:ext cx="1295400" cy="2247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32500" lnSpcReduction="20000"/>
          </a:bodyPr>
          <a:lstStyle/>
          <a:p>
            <a:pPr algn="ctr"/>
            <a:r>
              <a:rPr lang="en-US" altLang="ko-KR" sz="3000" b="1" dirty="0"/>
              <a:t>Transformer</a:t>
            </a:r>
            <a:endParaRPr lang="ko-KR" altLang="en-US" sz="3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918E6-C092-B2D3-80A7-847B3AFC1112}"/>
              </a:ext>
            </a:extLst>
          </p:cNvPr>
          <p:cNvSpPr txBox="1"/>
          <p:nvPr/>
        </p:nvSpPr>
        <p:spPr>
          <a:xfrm>
            <a:off x="5153610" y="5514305"/>
            <a:ext cx="1295400" cy="2247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32500" lnSpcReduction="20000"/>
          </a:bodyPr>
          <a:lstStyle/>
          <a:p>
            <a:pPr algn="ctr"/>
            <a:r>
              <a:rPr lang="en-US" altLang="ko-KR" sz="3000" b="1" dirty="0" err="1"/>
              <a:t>ViT</a:t>
            </a:r>
            <a:endParaRPr lang="ko-KR" altLang="en-US" sz="3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7CDAD-80B4-BEB2-1F9E-8C59AF7BFAE5}"/>
              </a:ext>
            </a:extLst>
          </p:cNvPr>
          <p:cNvSpPr txBox="1"/>
          <p:nvPr/>
        </p:nvSpPr>
        <p:spPr>
          <a:xfrm>
            <a:off x="9300038" y="5514305"/>
            <a:ext cx="1295400" cy="2247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 fontScale="32500" lnSpcReduction="20000"/>
          </a:bodyPr>
          <a:lstStyle/>
          <a:p>
            <a:pPr algn="ctr"/>
            <a:r>
              <a:rPr lang="en-US" altLang="ko-KR" sz="3000" b="1" dirty="0"/>
              <a:t>Transformer</a:t>
            </a:r>
            <a:endParaRPr lang="ko-KR" altLang="en-US" sz="3000" b="1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52646E01-127F-42D2-C229-5CEB721B06AC}"/>
              </a:ext>
            </a:extLst>
          </p:cNvPr>
          <p:cNvSpPr txBox="1">
            <a:spLocks/>
          </p:cNvSpPr>
          <p:nvPr/>
        </p:nvSpPr>
        <p:spPr>
          <a:xfrm>
            <a:off x="959987" y="1638131"/>
            <a:ext cx="10510628" cy="1379676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트랜스포머는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+mn-ea"/>
              </a:rPr>
              <a:t>2017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년 구글이 발표한 논문인 </a:t>
            </a:r>
            <a:r>
              <a:rPr lang="en-US" altLang="ko-KR" sz="1600" b="0" i="0" u="none" strike="noStrike" dirty="0">
                <a:solidFill>
                  <a:schemeClr val="tx1"/>
                </a:solidFill>
                <a:effectLst/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에서 나온 모델로 기존의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+mn-ea"/>
              </a:rPr>
              <a:t>seq2seq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의 구조인 인코더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+mn-ea"/>
              </a:rPr>
              <a:t>-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+mn-ea"/>
              </a:rPr>
              <a:t>디코더를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 따르면서도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+mn-ea"/>
              </a:rPr>
              <a:t>어텐션으로만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+mn-ea"/>
              </a:rPr>
              <a:t> 구현만 모델</a:t>
            </a:r>
            <a:endParaRPr lang="en-US" altLang="ko-KR" sz="1600" b="0" i="0" dirty="0">
              <a:solidFill>
                <a:schemeClr val="tx1"/>
              </a:solidFill>
              <a:effectLst/>
              <a:latin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최근 나온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GPT, Bert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등의 대형 자연어 모델 또한 트랜스포머 기반</a:t>
            </a:r>
          </a:p>
        </p:txBody>
      </p:sp>
    </p:spTree>
    <p:extLst>
      <p:ext uri="{BB962C8B-B14F-4D97-AF65-F5344CB8AC3E}">
        <p14:creationId xmlns:p14="http://schemas.microsoft.com/office/powerpoint/2010/main" val="367577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Computer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Vision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이란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778166" y="1799706"/>
            <a:ext cx="10980188" cy="377173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Apple SD Gothic Neo"/>
              </a:rPr>
              <a:t>컴퓨터를 통해 이미지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Apple SD Gothic Neo"/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Apple SD Gothic Neo"/>
              </a:rPr>
              <a:t>비디오 및 기타 입력에서 정보를 추출할 수 있도록 하는 인공지능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Apple SD Gothic Neo"/>
              </a:rPr>
              <a:t>(AI)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Apple SD Gothic Neo"/>
              </a:rPr>
              <a:t>의 한 분야</a:t>
            </a:r>
            <a:endParaRPr lang="en-US" altLang="ko-KR" sz="1600" b="0" i="0" dirty="0">
              <a:solidFill>
                <a:schemeClr val="tx1"/>
              </a:solidFill>
              <a:effectLst/>
              <a:latin typeface="Apple SD Gothic Neo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161616"/>
                </a:solidFill>
                <a:effectLst/>
                <a:latin typeface="IBM Plex Sans KR"/>
              </a:rPr>
              <a:t>인간의 시각과 메커니즘이 거의 동일한</a:t>
            </a:r>
            <a:r>
              <a:rPr lang="en-US" altLang="ko-KR" sz="1600" b="0" i="0" dirty="0">
                <a:solidFill>
                  <a:srgbClr val="161616"/>
                </a:solidFill>
                <a:effectLst/>
                <a:latin typeface="IBM Plex Sans KR"/>
              </a:rPr>
              <a:t> </a:t>
            </a:r>
            <a:r>
              <a:rPr lang="ko-KR" altLang="en-US" sz="1600" b="0" i="0" dirty="0">
                <a:solidFill>
                  <a:srgbClr val="161616"/>
                </a:solidFill>
                <a:effectLst/>
                <a:latin typeface="IBM Plex Sans KR"/>
              </a:rPr>
              <a:t>방식으로 인간의 시력은 사물이 얼마나 멀리 떨어져 있는지</a:t>
            </a:r>
            <a:r>
              <a:rPr lang="en-US" altLang="ko-KR" sz="1600" b="0" i="0" dirty="0">
                <a:solidFill>
                  <a:srgbClr val="161616"/>
                </a:solidFill>
                <a:effectLst/>
                <a:latin typeface="IBM Plex Sans KR"/>
              </a:rPr>
              <a:t>, </a:t>
            </a:r>
            <a:r>
              <a:rPr lang="ko-KR" altLang="en-US" sz="1600" b="0" i="0" dirty="0">
                <a:solidFill>
                  <a:srgbClr val="161616"/>
                </a:solidFill>
                <a:effectLst/>
                <a:latin typeface="IBM Plex Sans KR"/>
              </a:rPr>
              <a:t>사물이 움직이는지 여부</a:t>
            </a:r>
            <a:r>
              <a:rPr lang="en-US" altLang="ko-KR" sz="1600" b="0" i="0" dirty="0">
                <a:solidFill>
                  <a:srgbClr val="161616"/>
                </a:solidFill>
                <a:effectLst/>
                <a:latin typeface="IBM Plex Sans KR"/>
              </a:rPr>
              <a:t>, </a:t>
            </a:r>
            <a:r>
              <a:rPr lang="ko-KR" altLang="en-US" sz="1600" b="0" i="0" dirty="0">
                <a:solidFill>
                  <a:srgbClr val="161616"/>
                </a:solidFill>
                <a:effectLst/>
                <a:latin typeface="IBM Plex Sans KR"/>
              </a:rPr>
              <a:t>이미지에 문제가 있는지 여부 등으로 사물을 구분하고</a:t>
            </a:r>
            <a:r>
              <a:rPr lang="en-US" altLang="ko-KR" sz="1600" b="0" i="0" dirty="0">
                <a:solidFill>
                  <a:srgbClr val="161616"/>
                </a:solidFill>
                <a:effectLst/>
                <a:latin typeface="IBM Plex Sans KR"/>
              </a:rPr>
              <a:t>, </a:t>
            </a:r>
            <a:r>
              <a:rPr lang="ko-KR" altLang="en-US" sz="1600" b="0" i="0" dirty="0">
                <a:solidFill>
                  <a:srgbClr val="161616"/>
                </a:solidFill>
                <a:effectLst/>
                <a:latin typeface="IBM Plex Sans KR"/>
              </a:rPr>
              <a:t>이러한 구분 방법을 컴퓨터가 학습함</a:t>
            </a:r>
            <a:r>
              <a:rPr lang="en-US" altLang="ko-KR" sz="1600" b="0" i="0" dirty="0">
                <a:solidFill>
                  <a:srgbClr val="161616"/>
                </a:solidFill>
                <a:effectLst/>
                <a:latin typeface="IBM Plex Sans KR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post-thumbnail">
            <a:extLst>
              <a:ext uri="{FF2B5EF4-FFF2-40B4-BE49-F238E27FC236}">
                <a16:creationId xmlns:a16="http://schemas.microsoft.com/office/drawing/2014/main" id="{686CB7AF-7990-6D82-2466-241D3A9F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274" y="3429000"/>
            <a:ext cx="5313451" cy="29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9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CV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6226277" y="1993989"/>
            <a:ext cx="5317834" cy="3593561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OpenCV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sz="1600" b="0" i="0" dirty="0">
                <a:solidFill>
                  <a:srgbClr val="000000"/>
                </a:solidFill>
                <a:effectLst/>
              </a:rPr>
              <a:t>Open Source Computer Vision</a:t>
            </a: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의 약자로 영상 처리에 사용할 수 있는 오픈 소스 라이브러리</a:t>
            </a:r>
            <a:endParaRPr lang="en-US" altLang="ko-KR" sz="1600" b="0" i="0" dirty="0">
              <a:solidFill>
                <a:srgbClr val="000000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영상처리를 대중화시킨 </a:t>
            </a:r>
            <a:r>
              <a:rPr lang="en-US" altLang="ko-KR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ko-KR" altLang="en-US" sz="16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등 공신</a:t>
            </a:r>
            <a:endParaRPr lang="en-US" altLang="ko-KR" sz="1600" dirty="0">
              <a:solidFill>
                <a:srgbClr val="000000"/>
              </a:solidFill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컴퓨터 비전 기술을 구현하기 위해 필요한 알고리즘의 집합체</a:t>
            </a:r>
            <a:endParaRPr lang="en-US" altLang="ko-KR" sz="1600" b="0" i="0" dirty="0">
              <a:solidFill>
                <a:srgbClr val="000000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000000"/>
                </a:solidFill>
                <a:effectLst/>
              </a:rPr>
              <a:t>딥러닝 이미지 처리 분야에 들어왔다면 절대 빠트릴 수 없는 라이브러리</a:t>
            </a:r>
            <a:endParaRPr lang="en-US" altLang="ko-KR" sz="1600" b="0" i="0" dirty="0">
              <a:solidFill>
                <a:srgbClr val="000000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OpenCV - 위키백과, 우리 모두의 백과사전">
            <a:extLst>
              <a:ext uri="{FF2B5EF4-FFF2-40B4-BE49-F238E27FC236}">
                <a16:creationId xmlns:a16="http://schemas.microsoft.com/office/drawing/2014/main" id="{88F7CECC-427F-3F48-4610-C5D0D070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66" y="2187988"/>
            <a:ext cx="1134004" cy="13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7E22092-AEE3-03C3-B5F9-92928BCA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702" y="4216401"/>
            <a:ext cx="2297107" cy="214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ED81C4-0AEF-D6C1-B933-03D4EFFB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28" y="1993989"/>
            <a:ext cx="1711853" cy="216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37624D6-C4ED-9A88-5CDC-D14863D49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3" y="4154908"/>
            <a:ext cx="2276257" cy="206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Vision 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1556095" y="1824644"/>
            <a:ext cx="9923781" cy="2182091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객체 분류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(Object Classification): </a:t>
            </a:r>
            <a:r>
              <a:rPr lang="ko-KR" altLang="en-US" sz="1300" b="0" i="0" dirty="0">
                <a:solidFill>
                  <a:schemeClr val="tx1"/>
                </a:solidFill>
                <a:effectLst/>
              </a:rPr>
              <a:t>이미지 속 객체를 인지하여 카테고리별로 분류하는 기술</a:t>
            </a:r>
            <a:endParaRPr lang="en-US" altLang="ko-KR" sz="1300" b="0" i="0" dirty="0">
              <a:solidFill>
                <a:schemeClr val="tx1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객체 탐지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(Object Detection): </a:t>
            </a:r>
            <a:r>
              <a:rPr lang="ko-KR" altLang="en-US" sz="1300" b="0" i="0" dirty="0">
                <a:solidFill>
                  <a:schemeClr val="tx1"/>
                </a:solidFill>
                <a:effectLst/>
              </a:rPr>
              <a:t>이미지 또는 비디오 영상에서 객체를 식별해내는 기술</a:t>
            </a:r>
            <a:endParaRPr lang="en-US" altLang="ko-KR" sz="1300" b="0" i="0" dirty="0">
              <a:solidFill>
                <a:schemeClr val="tx1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객체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분할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(Object</a:t>
            </a: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Segmentation): </a:t>
            </a:r>
            <a:r>
              <a:rPr lang="ko-KR" altLang="en-US" sz="1300" b="0" i="0" dirty="0">
                <a:solidFill>
                  <a:schemeClr val="tx1"/>
                </a:solidFill>
                <a:effectLst/>
              </a:rPr>
              <a:t>이미지 및 비디오 영상 프레임 내에서 객체를 따로 분할하여 의미 있는 부분만 분석하는 기술</a:t>
            </a:r>
            <a:endParaRPr lang="en-US" altLang="ko-KR" sz="1300" b="0" i="0" dirty="0">
              <a:solidFill>
                <a:schemeClr val="tx1"/>
              </a:solidFill>
              <a:effectLst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이미지 </a:t>
            </a:r>
            <a:r>
              <a:rPr lang="ko-KR" altLang="en-US" sz="1300" b="1" dirty="0" err="1">
                <a:solidFill>
                  <a:schemeClr val="tx1"/>
                </a:solidFill>
                <a:ea typeface="맑은 고딕" panose="020B0503020000020004" pitchFamily="50" charset="-127"/>
              </a:rPr>
              <a:t>캡셔닝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(Image Captioning): </a:t>
            </a:r>
            <a:r>
              <a:rPr lang="ko-KR" altLang="en-US" sz="1300" b="0" i="0" dirty="0">
                <a:solidFill>
                  <a:schemeClr val="tx1"/>
                </a:solidFill>
                <a:effectLst/>
                <a:latin typeface="Noto Sans KR"/>
              </a:rPr>
              <a:t>이미지의 상황을 텍스트로 설명하는 기술</a:t>
            </a:r>
            <a:endParaRPr lang="en-US" altLang="ko-KR" sz="1300" dirty="0">
              <a:solidFill>
                <a:schemeClr val="tx1"/>
              </a:solidFill>
              <a:latin typeface="Noto Sans KR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객체 추적</a:t>
            </a:r>
            <a:r>
              <a:rPr lang="en-US" altLang="ko-KR" sz="1300" b="1" dirty="0">
                <a:solidFill>
                  <a:schemeClr val="tx1"/>
                </a:solidFill>
                <a:ea typeface="맑은 고딕" panose="020B0503020000020004" pitchFamily="50" charset="-127"/>
              </a:rPr>
              <a:t>(Object Tracking): </a:t>
            </a:r>
            <a:r>
              <a:rPr lang="ko-KR" altLang="en-US" sz="1300" b="0" i="0" dirty="0">
                <a:solidFill>
                  <a:schemeClr val="tx1"/>
                </a:solidFill>
                <a:effectLst/>
                <a:latin typeface="Noto Sans KR"/>
              </a:rPr>
              <a:t>비디오 영상 내의 객체의 위치 변화를 추적하는 기술로 흔히 포인트 추적</a:t>
            </a:r>
            <a:r>
              <a:rPr lang="en-US" altLang="ko-KR" sz="1300" b="0" i="0" dirty="0">
                <a:solidFill>
                  <a:schemeClr val="tx1"/>
                </a:solidFill>
                <a:effectLst/>
                <a:latin typeface="Noto Sans KR"/>
              </a:rPr>
              <a:t>(point tracking), </a:t>
            </a:r>
            <a:r>
              <a:rPr lang="ko-KR" altLang="en-US" sz="1300" b="0" i="0" dirty="0">
                <a:solidFill>
                  <a:schemeClr val="tx1"/>
                </a:solidFill>
                <a:effectLst/>
                <a:latin typeface="Noto Sans KR"/>
              </a:rPr>
              <a:t>커널 추적</a:t>
            </a:r>
            <a:r>
              <a:rPr lang="en-US" altLang="ko-KR" sz="1300" b="0" i="0" dirty="0">
                <a:solidFill>
                  <a:schemeClr val="tx1"/>
                </a:solidFill>
                <a:effectLst/>
                <a:latin typeface="Noto Sans KR"/>
              </a:rPr>
              <a:t>(kernel tracking), </a:t>
            </a:r>
            <a:r>
              <a:rPr lang="ko-KR" altLang="en-US" sz="1300" b="0" i="0" dirty="0">
                <a:solidFill>
                  <a:schemeClr val="tx1"/>
                </a:solidFill>
                <a:effectLst/>
                <a:latin typeface="Noto Sans KR"/>
              </a:rPr>
              <a:t>실루엣 추적 </a:t>
            </a:r>
            <a:r>
              <a:rPr lang="en-US" altLang="ko-KR" sz="1300" b="0" i="0" dirty="0">
                <a:solidFill>
                  <a:schemeClr val="tx1"/>
                </a:solidFill>
                <a:effectLst/>
                <a:latin typeface="Noto Sans KR"/>
              </a:rPr>
              <a:t>(silhouette tracking) </a:t>
            </a:r>
            <a:r>
              <a:rPr lang="ko-KR" altLang="en-US" sz="1300" b="0" i="0" dirty="0">
                <a:solidFill>
                  <a:schemeClr val="tx1"/>
                </a:solidFill>
                <a:effectLst/>
                <a:latin typeface="Noto Sans KR"/>
              </a:rPr>
              <a:t>등의 방법을 사용</a:t>
            </a:r>
            <a:endParaRPr lang="en-US" altLang="ko-KR" sz="13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9222" name="Picture 6" descr="YOLO로 이해하는 이미지 객체 감지(1) - Object Detection">
            <a:extLst>
              <a:ext uri="{FF2B5EF4-FFF2-40B4-BE49-F238E27FC236}">
                <a16:creationId xmlns:a16="http://schemas.microsoft.com/office/drawing/2014/main" id="{712199EF-91D2-6135-4467-0A0A7A70E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74" y="4006735"/>
            <a:ext cx="7408451" cy="259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0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CNN(Convolutional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Neural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Network,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컨볼루션</a:t>
            </a:r>
            <a:r>
              <a:rPr lang="ko-KR" altLang="en-US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508001" y="2057400"/>
            <a:ext cx="11226799" cy="3771733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604020202020204" pitchFamily="34" charset="0"/>
              </a:rPr>
              <a:t>주로 시각적 이미지를 분석하는 데 사용되는데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PT Sans" panose="020B0604020202020204" pitchFamily="34" charset="0"/>
              </a:rPr>
              <a:t>머신러닝의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604020202020204" pitchFamily="34" charset="0"/>
              </a:rPr>
              <a:t> 한 유형인 </a:t>
            </a:r>
            <a:r>
              <a:rPr lang="ko-KR" altLang="en-US" sz="1600" b="0" i="0" dirty="0" err="1">
                <a:solidFill>
                  <a:schemeClr val="tx1"/>
                </a:solidFill>
                <a:effectLst/>
                <a:latin typeface="PT Sans" panose="020B0604020202020204" pitchFamily="34" charset="0"/>
              </a:rPr>
              <a:t>딥러닝에서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604020202020204" pitchFamily="34" charset="0"/>
              </a:rPr>
              <a:t> 가장 많이 사용되고 있는 알고리즘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초창기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CNN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을 개발한 사람들은 고양이의 시선에 따라 뇌에서 자극 받는 위치가 모두 다르다는 점을 착안하여 </a:t>
            </a:r>
            <a:r>
              <a:rPr lang="en-US" altLang="ko-KR" sz="1600" b="0" i="0" dirty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CNN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의 아이디어를 얻음</a:t>
            </a:r>
            <a:endParaRPr lang="en-US" altLang="ko-KR" sz="1600" b="0" i="0" dirty="0">
              <a:solidFill>
                <a:schemeClr val="tx1"/>
              </a:solidFill>
              <a:effectLst/>
              <a:latin typeface="PT Sans" panose="020B0503020203020204" pitchFamily="34" charset="0"/>
            </a:endParaRPr>
          </a:p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전체를 작은 단위로 쪼개어 각 부분을 해석하는 것이 핵심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882A494-566E-BC21-B4D5-CE6A3BDE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1" y="4352059"/>
            <a:ext cx="5331661" cy="13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2DFF394-A420-6AB9-CD0B-8325C5364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69" y="4132325"/>
            <a:ext cx="5331661" cy="17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28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2987145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Binary Classification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95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508001" y="2057400"/>
            <a:ext cx="11226799" cy="99956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개와 고양이 이미지를 각 </a:t>
            </a: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1,000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장씩 총 </a:t>
            </a: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장의 이미지로 학습시켜 새로운 이미지를 입력했을 때 분류하는 모델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10200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Cats VS Dogs Classification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Picture 4" descr="고양이한테 개 사료 주면 안 되는 이유">
            <a:extLst>
              <a:ext uri="{FF2B5EF4-FFF2-40B4-BE49-F238E27FC236}">
                <a16:creationId xmlns:a16="http://schemas.microsoft.com/office/drawing/2014/main" id="{0020DAB5-76A2-A5C1-6136-38CB9DBA1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2"/>
          <a:stretch/>
        </p:blipFill>
        <p:spPr bwMode="auto">
          <a:xfrm>
            <a:off x="3000375" y="3338060"/>
            <a:ext cx="2315696" cy="301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고양이한테 개 사료 주면 안 되는 이유">
            <a:extLst>
              <a:ext uri="{FF2B5EF4-FFF2-40B4-BE49-F238E27FC236}">
                <a16:creationId xmlns:a16="http://schemas.microsoft.com/office/drawing/2014/main" id="{D869A6BF-35C2-9AF9-1C7B-E72FB846D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5"/>
          <a:stretch/>
        </p:blipFill>
        <p:spPr bwMode="auto">
          <a:xfrm>
            <a:off x="6875930" y="3338060"/>
            <a:ext cx="2483224" cy="301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DA350-A636-B997-B937-4FA69D277CF0}"/>
              </a:ext>
            </a:extLst>
          </p:cNvPr>
          <p:cNvSpPr txBox="1"/>
          <p:nvPr/>
        </p:nvSpPr>
        <p:spPr>
          <a:xfrm>
            <a:off x="5870387" y="5019346"/>
            <a:ext cx="502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0AFFE-94ED-51BE-0456-45F002F4FCA1}"/>
              </a:ext>
            </a:extLst>
          </p:cNvPr>
          <p:cNvSpPr txBox="1"/>
          <p:nvPr/>
        </p:nvSpPr>
        <p:spPr>
          <a:xfrm>
            <a:off x="11451166" y="6256867"/>
            <a:ext cx="567267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altLang="ko-KR" sz="1600" b="1" dirty="0"/>
              <a:t>p46</a:t>
            </a:r>
            <a:endParaRPr lang="ko-KR" alt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76818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4888AF4-3FB0-A2C9-6354-B1A0A18EC91A}"/>
              </a:ext>
            </a:extLst>
          </p:cNvPr>
          <p:cNvSpPr txBox="1">
            <a:spLocks/>
          </p:cNvSpPr>
          <p:nvPr/>
        </p:nvSpPr>
        <p:spPr>
          <a:xfrm>
            <a:off x="2616199" y="8676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C57DEF2-9F35-6D4E-ACD0-7BDDC4E0DDD1}"/>
              </a:ext>
            </a:extLst>
          </p:cNvPr>
          <p:cNvSpPr txBox="1">
            <a:spLocks/>
          </p:cNvSpPr>
          <p:nvPr/>
        </p:nvSpPr>
        <p:spPr>
          <a:xfrm>
            <a:off x="508001" y="2057400"/>
            <a:ext cx="11226799" cy="999565"/>
          </a:xfrm>
          <a:prstGeom prst="rect">
            <a:avLst/>
          </a:prstGeom>
        </p:spPr>
        <p:txBody>
          <a:bodyPr vert="horz" lIns="60960" tIns="30480" rIns="60960" bIns="3048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15" indent="-304815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정상인 사람과 폐렴에 걸린 사람의 흉부 </a:t>
            </a: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X-Ray 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5,216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장을 학습시켜서 새로운 사람의 흉부 </a:t>
            </a:r>
            <a:r>
              <a:rPr lang="en-US" altLang="ko-KR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X-Ray </a:t>
            </a:r>
            <a:r>
              <a:rPr lang="ko-KR" altLang="en-US" sz="1867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사진을 분류하는 모델</a:t>
            </a:r>
            <a:endParaRPr lang="en-US" altLang="ko-KR" sz="1867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AD01CF-C02A-3300-A15F-FF8D91C091F2}"/>
              </a:ext>
            </a:extLst>
          </p:cNvPr>
          <p:cNvSpPr txBox="1">
            <a:spLocks/>
          </p:cNvSpPr>
          <p:nvPr/>
        </p:nvSpPr>
        <p:spPr>
          <a:xfrm>
            <a:off x="2768599" y="1020066"/>
            <a:ext cx="7010400" cy="883709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Diagnose Pneumonia</a:t>
            </a:r>
            <a:endParaRPr lang="ko-KR" altLang="en-US" sz="3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Pneumonia Diagnosis using Deep Learning | by Richard Han | Towards Data  Science">
            <a:extLst>
              <a:ext uri="{FF2B5EF4-FFF2-40B4-BE49-F238E27FC236}">
                <a16:creationId xmlns:a16="http://schemas.microsoft.com/office/drawing/2014/main" id="{7201D9A5-9895-B0BA-722F-B5BA1CAD2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29" y="3056965"/>
            <a:ext cx="10174941" cy="314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1334E5-19A8-AADF-EECE-4E4155F4F8F2}"/>
              </a:ext>
            </a:extLst>
          </p:cNvPr>
          <p:cNvSpPr/>
          <p:nvPr/>
        </p:nvSpPr>
        <p:spPr>
          <a:xfrm>
            <a:off x="869576" y="2976267"/>
            <a:ext cx="3541059" cy="3307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905552-F9E9-181A-AF56-134EAD676C9D}"/>
              </a:ext>
            </a:extLst>
          </p:cNvPr>
          <p:cNvSpPr/>
          <p:nvPr/>
        </p:nvSpPr>
        <p:spPr>
          <a:xfrm>
            <a:off x="4474134" y="2976250"/>
            <a:ext cx="6848289" cy="330797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8E8DE-5119-1106-A66E-F1B92C602F6B}"/>
              </a:ext>
            </a:extLst>
          </p:cNvPr>
          <p:cNvSpPr txBox="1"/>
          <p:nvPr/>
        </p:nvSpPr>
        <p:spPr>
          <a:xfrm>
            <a:off x="11451166" y="6256867"/>
            <a:ext cx="567267" cy="3810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en-US" altLang="ko-KR" sz="1600" b="1" dirty="0"/>
              <a:t>p58</a:t>
            </a:r>
            <a:endParaRPr lang="ko-KR" alt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93358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l">
          <a:defRPr sz="300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10498</TotalTime>
  <Words>810</Words>
  <Application>Microsoft Office PowerPoint</Application>
  <PresentationFormat>와이드스크린</PresentationFormat>
  <Paragraphs>100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Apple SD Gothic Neo</vt:lpstr>
      <vt:lpstr>-apple-system</vt:lpstr>
      <vt:lpstr>IBM Plex Sans KR</vt:lpstr>
      <vt:lpstr>Noto Sans KR</vt:lpstr>
      <vt:lpstr>Spoqa Han Sans</vt:lpstr>
      <vt:lpstr>맑은 고딕</vt:lpstr>
      <vt:lpstr>맑은 고딕</vt:lpstr>
      <vt:lpstr>Arial</vt:lpstr>
      <vt:lpstr>Noto Sans</vt:lpstr>
      <vt:lpstr>Open Sans</vt:lpstr>
      <vt:lpstr>PT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머신러닝 개요</dc:title>
  <dc:creator>승희 노</dc:creator>
  <cp:lastModifiedBy>노 승</cp:lastModifiedBy>
  <cp:revision>131</cp:revision>
  <dcterms:created xsi:type="dcterms:W3CDTF">2022-08-02T08:20:58Z</dcterms:created>
  <dcterms:modified xsi:type="dcterms:W3CDTF">2023-03-31T14:49:30Z</dcterms:modified>
</cp:coreProperties>
</file>